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9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72" r:id="rId16"/>
    <p:sldId id="26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CC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895600"/>
            <a:ext cx="9144000" cy="16002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0" b="1" i="0" u="none" strike="noStrike" kern="1200" cap="none" spc="0" normalizeH="0" baseline="0" noProof="0" smtClean="0">
                <a:ln cmpd="sng">
                  <a:solidFill>
                    <a:srgbClr val="92D050">
                      <a:alpha val="0"/>
                    </a:srgbClr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One Another</a:t>
            </a:r>
            <a:endParaRPr kumimoji="0" lang="en-US" sz="10500" b="1" i="0" u="none" strike="noStrike" kern="1200" cap="none" spc="0" normalizeH="0" baseline="0" noProof="0" dirty="0">
              <a:ln cmpd="sng">
                <a:solidFill>
                  <a:srgbClr val="92D050">
                    <a:alpha val="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733800"/>
            <a:ext cx="7247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3175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Because of what Jesus has done for us</a:t>
            </a:r>
            <a:endParaRPr lang="en-US" sz="4000" b="1" dirty="0">
              <a:ln w="3175"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67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2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ea typeface="Gungsuh" pitchFamily="18" charset="-127"/>
              </a:rPr>
              <a:t>서로에게</a:t>
            </a:r>
            <a:r>
              <a:rPr lang="en-US" altLang="ko-KR" sz="32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el uno al otro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</a:rPr>
              <a:t>http://www.to1another.com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8006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ea typeface="Batang" pitchFamily="18" charset="-127"/>
                <a:cs typeface="Times New Roman" pitchFamily="18" charset="0"/>
              </a:rPr>
              <a:t>English, Korean, and Spanish Speaking Young Adults Ministries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629368">
            <a:off x="908341" y="2652588"/>
            <a:ext cx="7383753" cy="26468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ooper Black" pitchFamily="18" charset="0"/>
              </a:rPr>
              <a:t>belong</a:t>
            </a:r>
            <a:endParaRPr lang="en-US" sz="16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257800"/>
            <a:ext cx="8153400" cy="129540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u="sng" dirty="0" smtClean="0">
                <a:solidFill>
                  <a:srgbClr val="0070C0"/>
                </a:solidFill>
              </a:rPr>
              <a:t>Get in Touch with Us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Sang Sur (English)		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이재숙 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한국어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)</a:t>
            </a:r>
            <a:r>
              <a:rPr lang="en-US" altLang="ko-KR" sz="1600" dirty="0" smtClean="0">
                <a:solidFill>
                  <a:srgbClr val="0070C0"/>
                </a:solidFill>
              </a:rPr>
              <a:t>		</a:t>
            </a:r>
            <a:r>
              <a:rPr lang="en-US" sz="1600" dirty="0" smtClean="0">
                <a:solidFill>
                  <a:srgbClr val="0070C0"/>
                </a:solidFill>
              </a:rPr>
              <a:t>David No (</a:t>
            </a:r>
            <a:r>
              <a:rPr lang="en-US" sz="1600" dirty="0" err="1" smtClean="0">
                <a:solidFill>
                  <a:srgbClr val="0070C0"/>
                </a:solidFill>
              </a:rPr>
              <a:t>Espanol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sang@sangnjh.com		</a:t>
            </a:r>
            <a:r>
              <a:rPr lang="en-US" altLang="ko-KR" sz="1600" dirty="0" smtClean="0">
                <a:solidFill>
                  <a:srgbClr val="0070C0"/>
                </a:solidFill>
              </a:rPr>
              <a:t>bluebluebe@hotmail.com	</a:t>
            </a:r>
            <a:r>
              <a:rPr lang="en-US" sz="1600" dirty="0" smtClean="0">
                <a:solidFill>
                  <a:srgbClr val="0070C0"/>
                </a:solidFill>
              </a:rPr>
              <a:t>dnbolonster@gmail.com </a:t>
            </a: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646-808-7990		</a:t>
            </a:r>
            <a:r>
              <a:rPr lang="en-US" altLang="ko-KR" sz="1600" dirty="0" smtClean="0">
                <a:solidFill>
                  <a:srgbClr val="0070C0"/>
                </a:solidFill>
              </a:rPr>
              <a:t>201-835-9200		434-242-1787</a:t>
            </a:r>
            <a:endParaRPr lang="en-US" sz="1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00" y="6019800"/>
            <a:ext cx="2634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http://www.to1another.com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657600"/>
            <a:ext cx="9144000" cy="16002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cmpd="sng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One Another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114800"/>
            <a:ext cx="372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Because of what Jesus has done for us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16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ea typeface="Gungsuh" pitchFamily="18" charset="-127"/>
              </a:rPr>
              <a:t>서로에게</a:t>
            </a:r>
            <a:r>
              <a:rPr lang="en-US" altLang="ko-KR" sz="16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</a:t>
            </a:r>
            <a:r>
              <a:rPr lang="en-US" altLang="ko-KR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el uno al otro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411090">
            <a:off x="1826277" y="3332111"/>
            <a:ext cx="5598065" cy="186204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FF99"/>
                </a:solidFill>
                <a:latin typeface="Cooper Black" pitchFamily="18" charset="0"/>
              </a:rPr>
              <a:t>belong</a:t>
            </a:r>
            <a:endParaRPr lang="en-US" sz="11500" b="1" dirty="0">
              <a:solidFill>
                <a:srgbClr val="FFFF99"/>
              </a:solidFill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729952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5943600"/>
            <a:ext cx="5105400" cy="228600"/>
          </a:xfrm>
          <a:solidFill>
            <a:srgbClr val="FFFF00">
              <a:alpha val="50000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70C0"/>
                </a:solidFill>
                <a:latin typeface="Tempus Sans ITC" pitchFamily="82" charset="0"/>
              </a:rPr>
              <a:t>English, Korean, Spanish-speaking Young Adults Ministries @ Ridgefield, NJ</a:t>
            </a:r>
            <a:endParaRPr lang="en-US" sz="1100" dirty="0" smtClean="0">
              <a:solidFill>
                <a:srgbClr val="0070C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43600" y="6096000"/>
            <a:ext cx="2634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http://www.to1another.com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505200"/>
            <a:ext cx="9144000" cy="16002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cmpd="sng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One Another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62400"/>
            <a:ext cx="372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Because of what Jesus has done for us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2672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16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ea typeface="Gungsuh" pitchFamily="18" charset="-127"/>
              </a:rPr>
              <a:t>서로에게</a:t>
            </a:r>
            <a:r>
              <a:rPr lang="en-US" altLang="ko-KR" sz="16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</a:t>
            </a:r>
            <a:r>
              <a:rPr lang="en-US" altLang="ko-KR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el uno al otro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443682">
            <a:off x="839521" y="2668351"/>
            <a:ext cx="7383753" cy="26468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99"/>
                </a:solidFill>
                <a:latin typeface="Cooper Black" pitchFamily="18" charset="0"/>
              </a:rPr>
              <a:t>belong</a:t>
            </a:r>
            <a:endParaRPr lang="en-US" sz="16600" b="1" dirty="0">
              <a:solidFill>
                <a:srgbClr val="FFFF99"/>
              </a:solidFill>
              <a:latin typeface="Cooper Black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6" y="1419225"/>
            <a:ext cx="9172576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3505200" y="6172200"/>
            <a:ext cx="5257800" cy="304800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empus Sans ITC" pitchFamily="82" charset="0"/>
              </a:rPr>
              <a:t>English, Korean, Spanish-speaking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empus Sans ITC" pitchFamily="82" charset="0"/>
              </a:rPr>
              <a:t>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empus Sans ITC" pitchFamily="82" charset="0"/>
              </a:rPr>
              <a:t>Young Adults Ministries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443682">
            <a:off x="868097" y="2668351"/>
            <a:ext cx="7383753" cy="26468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99"/>
                </a:solidFill>
                <a:latin typeface="Cooper Black" pitchFamily="18" charset="0"/>
              </a:rPr>
              <a:t>belong</a:t>
            </a:r>
            <a:endParaRPr lang="en-US" sz="16600" b="1" dirty="0">
              <a:solidFill>
                <a:srgbClr val="FFFF99"/>
              </a:solidFill>
              <a:latin typeface="Cooper Black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9225"/>
            <a:ext cx="9172576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411090">
            <a:off x="1826277" y="3332111"/>
            <a:ext cx="5598065" cy="186204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FF99"/>
                </a:solidFill>
                <a:latin typeface="Cooper Black" pitchFamily="18" charset="0"/>
              </a:rPr>
              <a:t>belong</a:t>
            </a:r>
            <a:endParaRPr lang="en-US" sz="11500" b="1" dirty="0">
              <a:solidFill>
                <a:srgbClr val="FFFF99"/>
              </a:solidFill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729952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5943600"/>
            <a:ext cx="5105400" cy="228600"/>
          </a:xfrm>
          <a:solidFill>
            <a:srgbClr val="FFFF00">
              <a:alpha val="50000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70C0"/>
                </a:solidFill>
                <a:latin typeface="Tempus Sans ITC" pitchFamily="82" charset="0"/>
              </a:rPr>
              <a:t>English, Korean, Spanish-speaking Young Adults Ministries @ Ridgefield, NJ</a:t>
            </a:r>
            <a:endParaRPr lang="en-US" sz="1100" dirty="0" smtClean="0">
              <a:solidFill>
                <a:srgbClr val="0070C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CC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90600"/>
            <a:ext cx="9144000" cy="16002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0" b="1" i="0" u="none" strike="noStrike" kern="1200" cap="none" spc="0" normalizeH="0" baseline="0" noProof="0" dirty="0" smtClean="0">
                <a:ln cmpd="sng">
                  <a:solidFill>
                    <a:srgbClr val="92D050">
                      <a:alpha val="0"/>
                    </a:srgbClr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One Another</a:t>
            </a:r>
            <a:endParaRPr kumimoji="0" lang="en-US" sz="10500" b="1" i="0" u="none" strike="noStrike" kern="1200" cap="none" spc="0" normalizeH="0" baseline="0" noProof="0" dirty="0">
              <a:ln cmpd="sng">
                <a:solidFill>
                  <a:srgbClr val="92D050">
                    <a:alpha val="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7247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3175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Because of what Jesus has done for us</a:t>
            </a:r>
            <a:endParaRPr lang="en-US" sz="4000" b="1" dirty="0">
              <a:ln w="3175"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2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ea typeface="Gungsuh" pitchFamily="18" charset="-127"/>
              </a:rPr>
              <a:t>서로에게</a:t>
            </a:r>
            <a:r>
              <a:rPr lang="en-US" altLang="ko-KR" sz="32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el uno al otro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</a:rPr>
              <a:t>http://www.to1another.com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3528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ea typeface="Batang" pitchFamily="18" charset="-127"/>
                <a:cs typeface="Times New Roman" pitchFamily="18" charset="0"/>
              </a:rPr>
              <a:t>English, Korean, and Spanish Speaking Young Adults Ministries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CC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895600"/>
            <a:ext cx="9144000" cy="16002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cmpd="sng">
                  <a:solidFill>
                    <a:srgbClr val="92D050">
                      <a:alpha val="0"/>
                    </a:srgbClr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One Another</a:t>
            </a:r>
            <a:endParaRPr kumimoji="0" lang="en-US" sz="6000" b="1" i="0" u="none" strike="noStrike" kern="1200" cap="none" spc="0" normalizeH="0" baseline="0" noProof="0" dirty="0">
              <a:ln cmpd="sng">
                <a:solidFill>
                  <a:srgbClr val="92D050">
                    <a:alpha val="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352800"/>
            <a:ext cx="442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3175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Because of what Jesus has done for us</a:t>
            </a:r>
            <a:endParaRPr lang="en-US" sz="2400" b="1" dirty="0">
              <a:ln w="3175"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ea typeface="Gungsuh" pitchFamily="18" charset="-127"/>
              </a:rPr>
              <a:t>서로에게</a:t>
            </a:r>
            <a:r>
              <a:rPr lang="en-US" altLang="ko-KR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el uno al otro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95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</a:rPr>
              <a:t>http://www.to1another.com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1148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ea typeface="Batang" pitchFamily="18" charset="-127"/>
                <a:cs typeface="Times New Roman" pitchFamily="18" charset="0"/>
              </a:rPr>
              <a:t>English, Korean, and Spanish Speaking Young Adults Ministries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657600"/>
            <a:ext cx="9144000" cy="16002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6350" cmpd="sng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One Another</a:t>
            </a:r>
            <a:endParaRPr kumimoji="0" lang="en-US" sz="3600" b="1" i="0" u="none" strike="noStrike" kern="1200" cap="none" spc="0" normalizeH="0" baseline="0" noProof="0" dirty="0">
              <a:ln w="6350" cmpd="sng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114800"/>
            <a:ext cx="372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Because of what Jesus has done for us</a:t>
            </a:r>
            <a:endParaRPr lang="en-US" sz="20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19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ngsuh" pitchFamily="18" charset="-127"/>
              </a:rPr>
              <a:t>서로에게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uno al otro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85915">
            <a:off x="2949708" y="1816945"/>
            <a:ext cx="401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Clothe Yourselves with Humility toward one another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221373">
            <a:off x="241999" y="376269"/>
            <a:ext cx="22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Practiquen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la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hospitalidad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082552">
            <a:off x="7334533" y="718362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Offer Hospitality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65960">
            <a:off x="7124531" y="4870979"/>
            <a:ext cx="202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Do Not Grumble against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049710">
            <a:off x="30029" y="2383041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Sean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bondadosos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compasivos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911275">
            <a:off x="111618" y="582634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Mantengemos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unidos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en un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mismo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pensar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y en un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mismo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propósito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034635">
            <a:off x="289846" y="3411041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겸손하고 부드러우며 인내와 사랑으로 너그럽게 대하라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 rot="21118435">
            <a:off x="1141256" y="74108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격려하여 사랑과 선한 일을 위해 힘쓰도록 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 rot="1244842">
            <a:off x="5899344" y="5892359"/>
            <a:ext cx="3214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모이기를 중단하지 말고 격려하라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 rot="587908">
            <a:off x="5200797" y="2121188"/>
            <a:ext cx="167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Instruct and counsel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36540">
            <a:off x="2147973" y="4068063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Dejemos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juzgarnos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4290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Stop Condemning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6248400"/>
            <a:ext cx="145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Vivan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en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armonía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829742">
            <a:off x="1394524" y="2988997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Live in Harmony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237794">
            <a:off x="3195298" y="1288081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Respetándose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honrándose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819304">
            <a:off x="2402167" y="5143393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한마음으로 동정하고 형제처럼 사랑하고 불쌍히 여기며 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52847">
            <a:off x="325502" y="839284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겸손하라</a:t>
            </a:r>
            <a:endParaRPr lang="en-US" altLang="ko-KR" sz="1600" b="1" dirty="0" smtClean="0">
              <a:solidFill>
                <a:schemeClr val="accent5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 rot="875858">
            <a:off x="6324600" y="1219200"/>
            <a:ext cx="2339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겸손한 마음으로 섬기라</a:t>
            </a:r>
            <a:endParaRPr lang="en-US" sz="1600" b="1" dirty="0">
              <a:solidFill>
                <a:schemeClr val="accent5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 rot="395244">
            <a:off x="3429000" y="58674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No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hablen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mal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554185">
            <a:off x="5416693" y="3484562"/>
            <a:ext cx="3570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No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dejemos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congregarnos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sino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animémonos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395244">
            <a:off x="232428" y="4643765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Preocupémonos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a fin de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estimularnos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al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amor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y a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las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buenas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obras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395244">
            <a:off x="1534117" y="2705691"/>
            <a:ext cx="33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Encourage Towards Love and Good Deeds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0550005">
            <a:off x="6281813" y="6002547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Encourage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395244">
            <a:off x="5962890" y="1860517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Greet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20403307">
            <a:off x="7246786" y="3169570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참으며 용서하라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 rot="395244">
            <a:off x="624187" y="1454449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원망하지 말라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 rot="21322249">
            <a:off x="4203043" y="953901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대접하라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 rot="21074730">
            <a:off x="436034" y="4451523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vivan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en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armonía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compartan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penas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alegrías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practiquen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el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amor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fraternal,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sean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compasivos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humildes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21074730">
            <a:off x="7794006" y="5645378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No se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quejen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21074730">
            <a:off x="5035320" y="666074"/>
            <a:ext cx="377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Not Giving Up Meeting Together but Encourage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2043" y="4025961"/>
            <a:ext cx="1864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Bear with and Forgive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21074730">
            <a:off x="1624027" y="663359"/>
            <a:ext cx="734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Forgive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631851">
            <a:off x="2007820" y="6094064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Sírvanse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53798">
            <a:off x="1912466" y="2497664"/>
            <a:ext cx="3685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시와 찬미와 영적인 노래로 이야기하라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 rot="21074730">
            <a:off x="228600" y="2286000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복종하라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 rot="21074730">
            <a:off x="5046436" y="6410018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헐뜯지 말아라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0" name="Rectangle 39"/>
          <p:cNvSpPr/>
          <p:nvPr/>
        </p:nvSpPr>
        <p:spPr>
          <a:xfrm rot="20200685">
            <a:off x="3632982" y="3963643"/>
            <a:ext cx="2392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Revístanse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todos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humildad</a:t>
            </a:r>
            <a:endParaRPr lang="en-US" dirty="0" smtClean="0">
              <a:solidFill>
                <a:schemeClr val="accent2"/>
              </a:solidFill>
              <a:latin typeface="Brush Script MT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 rot="1794314">
            <a:off x="304800" y="2590800"/>
            <a:ext cx="417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Speak in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Psalms,Hymns,and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Songs from the Spirit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1242723">
            <a:off x="317683" y="339626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Be Kind and Compassionate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372822">
            <a:off x="5123210" y="5353213"/>
            <a:ext cx="330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Humildes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amables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pacientes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tolerantes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20573004">
            <a:off x="3110908" y="6047373"/>
            <a:ext cx="305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Be Humble, Gentle,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Patient,and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Bear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794314">
            <a:off x="-43700" y="6004881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instrúyanse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aconséjense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742324">
            <a:off x="2592091" y="2071382"/>
            <a:ext cx="30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한마음 한뜻으로 굳게 연합하라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7" name="Rectangle 46"/>
          <p:cNvSpPr/>
          <p:nvPr/>
        </p:nvSpPr>
        <p:spPr>
          <a:xfrm rot="20862435">
            <a:off x="5640306" y="2678995"/>
            <a:ext cx="30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친절하게 대하고 불쌍히 여기라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8" name="Rectangle 47"/>
          <p:cNvSpPr/>
          <p:nvPr/>
        </p:nvSpPr>
        <p:spPr>
          <a:xfrm rot="1794314">
            <a:off x="5352316" y="1215495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용서하라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9" name="Rectangle 48"/>
          <p:cNvSpPr/>
          <p:nvPr/>
        </p:nvSpPr>
        <p:spPr>
          <a:xfrm rot="1289493">
            <a:off x="1600386" y="2745914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Be Like-minded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with,Be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Sympathetic,Compassionate,and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Humble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to,and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Love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3269205">
            <a:off x="7780114" y="4610348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Do Not Slander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05000" y="4343400"/>
            <a:ext cx="157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Toleren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perdonen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3269205">
            <a:off x="4949398" y="1288338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Submit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20316952">
            <a:off x="1220301" y="5237459"/>
            <a:ext cx="413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Anímense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con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salmos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himnos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canciones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espirituales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20378815">
            <a:off x="2671919" y="318863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Anímense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edifíquense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213834">
            <a:off x="6991178" y="1815728"/>
            <a:ext cx="1825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비판하지 말아라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6" name="Rectangle 55"/>
          <p:cNvSpPr/>
          <p:nvPr/>
        </p:nvSpPr>
        <p:spPr>
          <a:xfrm rot="21179483">
            <a:off x="267394" y="6236188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가르치고 권면하라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7" name="Rectangle 56"/>
          <p:cNvSpPr/>
          <p:nvPr/>
        </p:nvSpPr>
        <p:spPr>
          <a:xfrm rot="415806">
            <a:off x="7407779" y="248552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인사를 나누라</a:t>
            </a:r>
            <a:endParaRPr lang="en-US" altLang="ko-KR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8" name="Rectangle 57"/>
          <p:cNvSpPr/>
          <p:nvPr/>
        </p:nvSpPr>
        <p:spPr>
          <a:xfrm rot="1598216">
            <a:off x="2511626" y="1373812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격려하고 위로하라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9" name="Rectangle 58"/>
          <p:cNvSpPr/>
          <p:nvPr/>
        </p:nvSpPr>
        <p:spPr>
          <a:xfrm rot="900809">
            <a:off x="6965397" y="2939375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Sométanse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10400" y="5105400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Perdónense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29000" y="304800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Serve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20000" y="4343400"/>
            <a:ext cx="61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Agree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00800" y="30480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Salúdense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rot="21052230">
            <a:off x="4976552" y="5556065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Acéptense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38400" y="152400"/>
            <a:ext cx="68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Accept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38800" y="251460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Honor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24000" y="5334000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Amémonos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133600" y="213360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Love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20470400">
            <a:off x="5590675" y="3961099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사랑하라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0" name="Rectangle 69"/>
          <p:cNvSpPr/>
          <p:nvPr/>
        </p:nvSpPr>
        <p:spPr>
          <a:xfrm rot="372769">
            <a:off x="457200" y="4800600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존경하라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1" name="Rectangle 70"/>
          <p:cNvSpPr/>
          <p:nvPr/>
        </p:nvSpPr>
        <p:spPr>
          <a:xfrm rot="21097318">
            <a:off x="3048000" y="3886200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마음을 같이하라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2" name="Rectangle 71"/>
          <p:cNvSpPr/>
          <p:nvPr/>
        </p:nvSpPr>
        <p:spPr>
          <a:xfrm rot="21148388">
            <a:off x="4648200" y="152400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따뜻이 맞아들이라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3" name="Rectangle 72"/>
          <p:cNvSpPr/>
          <p:nvPr/>
        </p:nvSpPr>
        <p:spPr>
          <a:xfrm rot="414309">
            <a:off x="7027018" y="2177252"/>
            <a:ext cx="790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섬기라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923685">
            <a:off x="875576" y="2032689"/>
            <a:ext cx="7383753" cy="26468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99"/>
                </a:solidFill>
                <a:latin typeface="Cooper Black" pitchFamily="18" charset="0"/>
              </a:rPr>
              <a:t>belong</a:t>
            </a:r>
            <a:endParaRPr lang="en-US" sz="16600" b="1" dirty="0">
              <a:solidFill>
                <a:srgbClr val="FFFF99"/>
              </a:solidFill>
              <a:latin typeface="Cooper Black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  <a:solidFill>
            <a:srgbClr val="FFFFCC">
              <a:alpha val="50000"/>
            </a:srgbClr>
          </a:solidFill>
        </p:spPr>
        <p:txBody>
          <a:bodyPr anchor="t" anchorCtr="0">
            <a:noAutofit/>
          </a:bodyPr>
          <a:lstStyle/>
          <a:p>
            <a:r>
              <a:rPr lang="en-US" sz="6000" b="1" dirty="0" smtClean="0">
                <a:ln cmpd="sng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  <a:t>To One Another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  <a:t/>
            </a:r>
            <a:b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</a:br>
            <a:r>
              <a:rPr lang="ko-KR" altLang="en-US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Gungsuh" pitchFamily="18" charset="-127"/>
                <a:ea typeface="Gungsuh" pitchFamily="18" charset="-127"/>
              </a:rPr>
              <a:t>서로에게</a:t>
            </a:r>
            <a:r>
              <a:rPr lang="en-US" altLang="ko-KR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</a:t>
            </a:r>
            <a:r>
              <a:rPr lang="en-US" altLang="ko-KR" sz="24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el uno al otro</a:t>
            </a:r>
            <a:r>
              <a:rPr lang="en-US" sz="6000" b="1" dirty="0" smtClean="0">
                <a:latin typeface="Verdana" pitchFamily="34" charset="0"/>
              </a:rPr>
              <a:t/>
            </a:r>
            <a:br>
              <a:rPr lang="en-US" sz="6000" b="1" dirty="0" smtClean="0">
                <a:latin typeface="Verdana" pitchFamily="34" charset="0"/>
              </a:rPr>
            </a:br>
            <a:r>
              <a:rPr lang="en-US" altLang="ko-KR" sz="1800" b="1" dirty="0" smtClean="0">
                <a:solidFill>
                  <a:srgbClr val="00B0F0"/>
                </a:solidFill>
                <a:latin typeface="Verdana" pitchFamily="34" charset="0"/>
              </a:rPr>
              <a:t>English, Korean, and Spanish Speaking Young Adult Ministries</a:t>
            </a:r>
            <a:endParaRPr lang="en-US" sz="4000" b="1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257800"/>
            <a:ext cx="5181600" cy="129540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u="sng" dirty="0" smtClean="0">
                <a:solidFill>
                  <a:srgbClr val="0070C0"/>
                </a:solidFill>
              </a:rPr>
              <a:t>Contacts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Sang Sur (English), sang@sangnjh.com, 646-808-7990</a:t>
            </a:r>
          </a:p>
          <a:p>
            <a:pPr>
              <a:buNone/>
            </a:pPr>
            <a:r>
              <a:rPr lang="ko-KR" altLang="en-US" sz="1600" dirty="0" smtClean="0">
                <a:solidFill>
                  <a:srgbClr val="0070C0"/>
                </a:solidFill>
              </a:rPr>
              <a:t>이재숙 </a:t>
            </a:r>
            <a:r>
              <a:rPr lang="en-US" altLang="ko-KR" sz="1600" dirty="0" smtClean="0">
                <a:solidFill>
                  <a:srgbClr val="0070C0"/>
                </a:solidFill>
              </a:rPr>
              <a:t>(</a:t>
            </a:r>
            <a:r>
              <a:rPr lang="ko-KR" altLang="en-US" sz="1600" dirty="0" smtClean="0">
                <a:solidFill>
                  <a:srgbClr val="0070C0"/>
                </a:solidFill>
              </a:rPr>
              <a:t>한국어</a:t>
            </a:r>
            <a:r>
              <a:rPr lang="en-US" altLang="ko-KR" sz="1600" dirty="0" smtClean="0">
                <a:solidFill>
                  <a:srgbClr val="0070C0"/>
                </a:solidFill>
              </a:rPr>
              <a:t>),</a:t>
            </a:r>
            <a:r>
              <a:rPr lang="ko-KR" altLang="en-US" sz="1600" dirty="0" smtClean="0">
                <a:solidFill>
                  <a:srgbClr val="0070C0"/>
                </a:solidFill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</a:rPr>
              <a:t>bluebluebe@hotmail.com, 201-835-9200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David No (</a:t>
            </a:r>
            <a:r>
              <a:rPr lang="es-US" sz="1600" dirty="0" smtClean="0">
                <a:solidFill>
                  <a:srgbClr val="0070C0"/>
                </a:solidFill>
              </a:rPr>
              <a:t>Español</a:t>
            </a:r>
            <a:r>
              <a:rPr lang="en-US" sz="1600" dirty="0" smtClean="0">
                <a:solidFill>
                  <a:srgbClr val="0070C0"/>
                </a:solidFill>
              </a:rPr>
              <a:t>), dnbolonster@gmail.com, 434-242-1787</a:t>
            </a:r>
          </a:p>
          <a:p>
            <a:pPr>
              <a:buNone/>
            </a:pPr>
            <a:endParaRPr lang="en-US" sz="1600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172200"/>
            <a:ext cx="2935484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http://www.to1another.com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568041">
            <a:off x="4765345" y="2109934"/>
            <a:ext cx="401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Clothe Yourselves with Humility toward one another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615606">
            <a:off x="5631297" y="4553806"/>
            <a:ext cx="22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Practiquen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la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hospitalidad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082552">
            <a:off x="4210334" y="4223562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Offer Hospitality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65960">
            <a:off x="7124531" y="4870979"/>
            <a:ext cx="202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Do Not Grumble against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049710">
            <a:off x="30029" y="2383041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Sean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bondadosos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compasivos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911275">
            <a:off x="111618" y="582634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Mantengemos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unidos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en un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mismo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pensar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y en un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mismo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propósito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034635">
            <a:off x="297306" y="3501558"/>
            <a:ext cx="5218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겸손하고 부드러우며 인내와 사랑으로 너그럽게 대하라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 rot="21118435">
            <a:off x="150657" y="272228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격려하여 사랑과 선한 일을 위해 힘쓰도록 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 rot="1244842">
            <a:off x="5899344" y="5892359"/>
            <a:ext cx="3214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모이기를 중단하지 말고 격려하라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 rot="587908">
            <a:off x="5734196" y="3721388"/>
            <a:ext cx="167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Instruct and counsel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36540">
            <a:off x="2147973" y="4068063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Dejemos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juzgarnos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4290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Stop Condemning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6248400"/>
            <a:ext cx="145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Vivan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en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armonía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368735">
            <a:off x="5116158" y="2029984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Live in Harmony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957851">
            <a:off x="1082060" y="5076792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Respetándose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honrándose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819304">
            <a:off x="2402166" y="5143393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한마음으로 동정하고 형제처럼 사랑하고 불쌍히 여기며 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52847">
            <a:off x="7564501" y="2058484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겸손하라</a:t>
            </a:r>
            <a:endParaRPr lang="en-US" altLang="ko-KR" sz="1600" b="1" dirty="0" smtClean="0">
              <a:solidFill>
                <a:schemeClr val="accent5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 rot="432785">
            <a:off x="164399" y="4260309"/>
            <a:ext cx="2339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겸손한 마음으로 섬기라</a:t>
            </a:r>
            <a:endParaRPr lang="en-US" sz="1600" b="1" dirty="0">
              <a:solidFill>
                <a:schemeClr val="accent5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 rot="395244">
            <a:off x="3429000" y="58674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No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hablen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mal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554185">
            <a:off x="5416693" y="3484562"/>
            <a:ext cx="3570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No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dejemos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congregarnos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sino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animémonos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395244">
            <a:off x="232428" y="4643765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Preocupémonos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a fin de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estimularnos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al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amor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y a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las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buenas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obras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1335291">
            <a:off x="2904838" y="1576206"/>
            <a:ext cx="33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Encourage Towards Love and Good Deeds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0550005">
            <a:off x="6281813" y="6002547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Encourage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395244">
            <a:off x="5658090" y="460371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Greet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20403307">
            <a:off x="7246786" y="3169570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참으며 용서하라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 rot="21053464">
            <a:off x="1084369" y="2628338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원망하지 말라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 rot="21322249">
            <a:off x="6489043" y="2325502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대접하라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 rot="21074730">
            <a:off x="436034" y="4451523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Vivan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en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armonía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compartan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penas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alegrías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practiquen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el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amor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fraternal,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sean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compasivos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humildes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21074730">
            <a:off x="7794006" y="5645378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No se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quejen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21074730">
            <a:off x="5363576" y="2494874"/>
            <a:ext cx="377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Not Giving Up Meeting Together but Encourage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2043" y="4025961"/>
            <a:ext cx="1864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Bear with and Forgive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21074730">
            <a:off x="6272226" y="4397160"/>
            <a:ext cx="734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Forgive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631851">
            <a:off x="2007820" y="6094064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Sírvanse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53798">
            <a:off x="312267" y="3183465"/>
            <a:ext cx="3685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시와 찬미와 영적인 노래로 이야기하라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 rot="21074730">
            <a:off x="228600" y="2286000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복종하라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 rot="21074730">
            <a:off x="5046436" y="6410018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헐뜯지 말아라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0" name="Rectangle 39"/>
          <p:cNvSpPr/>
          <p:nvPr/>
        </p:nvSpPr>
        <p:spPr>
          <a:xfrm rot="20200685">
            <a:off x="3632982" y="3963643"/>
            <a:ext cx="2392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Revístanse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todos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humildad</a:t>
            </a:r>
            <a:endParaRPr lang="en-US" dirty="0" smtClean="0">
              <a:solidFill>
                <a:schemeClr val="accent2"/>
              </a:solidFill>
              <a:latin typeface="Brush Script MT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 rot="1256258">
            <a:off x="309155" y="2333965"/>
            <a:ext cx="417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Speak in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Psalms,Hymns,and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Songs from the Spirit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1242723">
            <a:off x="317683" y="339626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Be Kind and Compassionate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372822">
            <a:off x="5123210" y="5353213"/>
            <a:ext cx="330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Humildes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amables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pacientes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tolerantes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20573004">
            <a:off x="3110908" y="6047373"/>
            <a:ext cx="305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Be Humble, Gentle,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Patient,and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Bear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794314">
            <a:off x="-43700" y="6004881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instrúyanse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aconséjense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742324">
            <a:off x="2592091" y="2071382"/>
            <a:ext cx="30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한마음 한뜻으로 굳게 연합하라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7" name="Rectangle 46"/>
          <p:cNvSpPr/>
          <p:nvPr/>
        </p:nvSpPr>
        <p:spPr>
          <a:xfrm rot="20862435">
            <a:off x="5640306" y="2678995"/>
            <a:ext cx="30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친절하게 대하고 불쌍히 여기라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8" name="Rectangle 47"/>
          <p:cNvSpPr/>
          <p:nvPr/>
        </p:nvSpPr>
        <p:spPr>
          <a:xfrm rot="1794314">
            <a:off x="6952515" y="5101694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용서하라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9" name="Rectangle 48"/>
          <p:cNvSpPr/>
          <p:nvPr/>
        </p:nvSpPr>
        <p:spPr>
          <a:xfrm rot="1289493">
            <a:off x="1600385" y="2745913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Be Like-minded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with,Be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Sympathetic,Compassionate,and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Humble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to,and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Love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3269205">
            <a:off x="7780114" y="4610348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Do Not Slander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221132">
            <a:off x="6039503" y="1727431"/>
            <a:ext cx="157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Toleren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perdonen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3269205">
            <a:off x="5787598" y="5860338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Submit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20316952">
            <a:off x="1220301" y="5237459"/>
            <a:ext cx="413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Anímense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con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salmos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himnos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canciones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espirituales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20378815">
            <a:off x="3738719" y="5500464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Anímense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edifíquense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213834">
            <a:off x="6403014" y="5258257"/>
            <a:ext cx="1825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비판하지 말아라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6" name="Rectangle 55"/>
          <p:cNvSpPr/>
          <p:nvPr/>
        </p:nvSpPr>
        <p:spPr>
          <a:xfrm rot="21179483">
            <a:off x="267394" y="6236188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가르치고 권면하라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7" name="Rectangle 56"/>
          <p:cNvSpPr/>
          <p:nvPr/>
        </p:nvSpPr>
        <p:spPr>
          <a:xfrm rot="415806">
            <a:off x="167478" y="5649677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인사를 나누라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8" name="Rectangle 57"/>
          <p:cNvSpPr/>
          <p:nvPr/>
        </p:nvSpPr>
        <p:spPr>
          <a:xfrm rot="21349744">
            <a:off x="2448238" y="3725078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격려하고 위로하라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9" name="Rectangle 58"/>
          <p:cNvSpPr/>
          <p:nvPr/>
        </p:nvSpPr>
        <p:spPr>
          <a:xfrm rot="900809">
            <a:off x="6965397" y="2939375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Sométanse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rot="2181467">
            <a:off x="7568137" y="5181960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Perdónense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95600" y="289560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Serve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20000" y="4343400"/>
            <a:ext cx="61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Agree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57800" y="601980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Salúdense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rot="21052230">
            <a:off x="4976552" y="5556065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Acéptense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62200" y="2209800"/>
            <a:ext cx="68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Accept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rot="21042548">
            <a:off x="2540279" y="4391858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Honor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600200" y="5334000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Amémonos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153400" y="342900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Love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20470400">
            <a:off x="5590675" y="3961099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사랑하라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0" name="Rectangle 69"/>
          <p:cNvSpPr/>
          <p:nvPr/>
        </p:nvSpPr>
        <p:spPr>
          <a:xfrm rot="372769">
            <a:off x="457200" y="4800600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존경하라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1" name="Rectangle 70"/>
          <p:cNvSpPr/>
          <p:nvPr/>
        </p:nvSpPr>
        <p:spPr>
          <a:xfrm rot="21097318">
            <a:off x="3048000" y="3886200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마음을 같이하라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2" name="Rectangle 71"/>
          <p:cNvSpPr/>
          <p:nvPr/>
        </p:nvSpPr>
        <p:spPr>
          <a:xfrm rot="798892">
            <a:off x="5576480" y="3182331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따뜻이 맞아들이라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3" name="Rectangle 72"/>
          <p:cNvSpPr/>
          <p:nvPr/>
        </p:nvSpPr>
        <p:spPr>
          <a:xfrm rot="414309">
            <a:off x="2227285" y="6473148"/>
            <a:ext cx="790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섬기라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389331">
            <a:off x="991917" y="3018888"/>
            <a:ext cx="7383753" cy="26468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ooper Black" pitchFamily="18" charset="0"/>
              </a:rPr>
              <a:t>belong</a:t>
            </a:r>
            <a:endParaRPr lang="en-US" sz="16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600200"/>
          </a:xfrm>
          <a:solidFill>
            <a:srgbClr val="FFFFCC">
              <a:alpha val="50000"/>
            </a:srgbClr>
          </a:solidFill>
        </p:spPr>
        <p:txBody>
          <a:bodyPr anchor="t" anchorCtr="0">
            <a:noAutofit/>
          </a:bodyPr>
          <a:lstStyle/>
          <a:p>
            <a:r>
              <a:rPr lang="en-US" sz="6000" b="1" dirty="0" smtClean="0">
                <a:ln cmpd="sng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  <a:t>To One Another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  <a:t/>
            </a:r>
            <a:b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</a:br>
            <a:r>
              <a:rPr lang="ko-KR" altLang="en-US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Gungsuh" pitchFamily="18" charset="-127"/>
                <a:ea typeface="Gungsuh" pitchFamily="18" charset="-127"/>
              </a:rPr>
              <a:t>서로에게</a:t>
            </a:r>
            <a:r>
              <a:rPr lang="en-US" altLang="ko-KR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</a:t>
            </a:r>
            <a:r>
              <a:rPr lang="en-US" altLang="ko-KR" sz="24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el uno al otro</a:t>
            </a:r>
            <a:r>
              <a:rPr lang="en-US" sz="6000" b="1" dirty="0" smtClean="0">
                <a:latin typeface="Verdana" pitchFamily="34" charset="0"/>
              </a:rPr>
              <a:t/>
            </a:r>
            <a:br>
              <a:rPr lang="en-US" sz="6000" b="1" dirty="0" smtClean="0">
                <a:latin typeface="Verdana" pitchFamily="34" charset="0"/>
              </a:rPr>
            </a:br>
            <a:r>
              <a:rPr lang="en-US" altLang="ko-KR" sz="1800" b="1" dirty="0" smtClean="0">
                <a:solidFill>
                  <a:srgbClr val="00B0F0"/>
                </a:solidFill>
                <a:latin typeface="Verdana" pitchFamily="34" charset="0"/>
              </a:rPr>
              <a:t>English, Korean, and Spanish Speaking Young Adult Ministries</a:t>
            </a:r>
            <a:endParaRPr lang="en-US" sz="4000" b="1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257800"/>
            <a:ext cx="5181600" cy="129540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u="sng" dirty="0" smtClean="0">
                <a:solidFill>
                  <a:srgbClr val="0070C0"/>
                </a:solidFill>
              </a:rPr>
              <a:t>Contacts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Sang Sur (English), sang@sangnjh.com 646-808-7990</a:t>
            </a:r>
          </a:p>
          <a:p>
            <a:pPr>
              <a:buNone/>
            </a:pPr>
            <a:r>
              <a:rPr lang="ko-KR" altLang="en-US" sz="1600" dirty="0" smtClean="0">
                <a:solidFill>
                  <a:srgbClr val="0070C0"/>
                </a:solidFill>
              </a:rPr>
              <a:t>이재숙 </a:t>
            </a:r>
            <a:r>
              <a:rPr lang="en-US" altLang="ko-KR" sz="1600" dirty="0" smtClean="0">
                <a:solidFill>
                  <a:srgbClr val="0070C0"/>
                </a:solidFill>
              </a:rPr>
              <a:t>(</a:t>
            </a:r>
            <a:r>
              <a:rPr lang="ko-KR" altLang="en-US" sz="1600" dirty="0" smtClean="0">
                <a:solidFill>
                  <a:srgbClr val="0070C0"/>
                </a:solidFill>
              </a:rPr>
              <a:t>한국어</a:t>
            </a:r>
            <a:r>
              <a:rPr lang="en-US" altLang="ko-KR" sz="1600" dirty="0" smtClean="0">
                <a:solidFill>
                  <a:srgbClr val="0070C0"/>
                </a:solidFill>
              </a:rPr>
              <a:t>),</a:t>
            </a:r>
            <a:r>
              <a:rPr lang="ko-KR" altLang="en-US" sz="1600" dirty="0" smtClean="0">
                <a:solidFill>
                  <a:srgbClr val="0070C0"/>
                </a:solidFill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</a:rPr>
              <a:t>bluebluebe@hotmail.com 201-835-9200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David No (</a:t>
            </a:r>
            <a:r>
              <a:rPr lang="en-US" sz="1600" dirty="0" err="1" smtClean="0">
                <a:solidFill>
                  <a:srgbClr val="0070C0"/>
                </a:solidFill>
              </a:rPr>
              <a:t>Espanol</a:t>
            </a:r>
            <a:r>
              <a:rPr lang="en-US" sz="1600" dirty="0" smtClean="0">
                <a:solidFill>
                  <a:srgbClr val="0070C0"/>
                </a:solidFill>
              </a:rPr>
              <a:t>), dnbolonster@gmail.com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6172200"/>
            <a:ext cx="2935484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http://www.to1another.com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0"/>
            <a:ext cx="9144000" cy="1600200"/>
          </a:xfrm>
          <a:noFill/>
        </p:spPr>
        <p:txBody>
          <a:bodyPr anchor="t" anchorCtr="0">
            <a:noAutofit/>
          </a:bodyPr>
          <a:lstStyle/>
          <a:p>
            <a:r>
              <a:rPr lang="en-US" sz="6000" b="1" dirty="0" smtClean="0">
                <a:ln cmpd="sng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To One Another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</a:br>
            <a:r>
              <a:rPr lang="ko-KR" altLang="en-US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ea typeface="Gungsuh" pitchFamily="18" charset="-127"/>
              </a:rPr>
              <a:t>서로에게</a:t>
            </a:r>
            <a:r>
              <a:rPr lang="en-US" altLang="ko-KR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</a:t>
            </a:r>
            <a:r>
              <a:rPr lang="en-US" altLang="ko-KR" sz="24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el uno al otro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172200"/>
            <a:ext cx="29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http://www.to1another.com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744</Words>
  <Application>Microsoft Office PowerPoint</Application>
  <PresentationFormat>On-screen Show (4:3)</PresentationFormat>
  <Paragraphs>194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To One Another 서로에게, el uno al otro English, Korean, and Spanish Speaking Young Adult Ministries</vt:lpstr>
      <vt:lpstr>Slide 7</vt:lpstr>
      <vt:lpstr>To One Another 서로에게, el uno al otro English, Korean, and Spanish Speaking Young Adult Ministries</vt:lpstr>
      <vt:lpstr>To One Another 서로에게, el uno al otro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Sangmaster</cp:lastModifiedBy>
  <cp:revision>93</cp:revision>
  <dcterms:created xsi:type="dcterms:W3CDTF">2006-08-16T00:00:00Z</dcterms:created>
  <dcterms:modified xsi:type="dcterms:W3CDTF">2012-02-21T15:08:02Z</dcterms:modified>
</cp:coreProperties>
</file>